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hau Philomene" panose="020B0604020202020204" charset="0"/>
      <p:regular r:id="rId17"/>
    </p:embeddedFont>
    <p:embeddedFont>
      <p:font typeface="Chau Philomene Italics" panose="020B0604020202020204" charset="0"/>
      <p:regular r:id="rId18"/>
    </p:embeddedFont>
    <p:embeddedFont>
      <p:font typeface="Glacial Indifference" panose="020B0604020202020204" charset="0"/>
      <p:regular r:id="rId19"/>
    </p:embeddedFont>
    <p:embeddedFont>
      <p:font typeface="Glacial Indifference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-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Apresenta&#231;&#227;o%20GIT%20e%20GITHUB%20-%20Italo%20.pptx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Apresenta&#231;&#227;o%20GIT%20e%20GITHUB%20-%20Italo%20.ppt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90F5C1-C43E-4297-BFC1-8176289801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F3F9601-6D42-49BE-A0F4-0DB1548BED89}">
      <dgm:prSet/>
      <dgm:spPr>
        <a:noFill/>
        <a:ln>
          <a:noFill/>
        </a:ln>
      </dgm:spPr>
      <dgm:t>
        <a:bodyPr/>
        <a:lstStyle/>
        <a:p>
          <a:pPr algn="ctr"/>
          <a:r>
            <a:rPr lang="en-US" dirty="0">
              <a:hlinkClick xmlns:r="http://schemas.openxmlformats.org/officeDocument/2006/relationships" r:id="rId1" action="ppaction://hlinkpres?slideindex=1&amp;slidetitle="/>
            </a:rPr>
            <a:t>https://www.canva.com/design/DAGmno073dY/xdTyi07G3ki8WXXeVO69FQ/edit?utm_content=DAGmno073dY&amp;utm_campaign=designshare&amp;utm_medium=link2&amp;utm_source=sharebutton</a:t>
          </a:r>
          <a:endParaRPr lang="pt-BR" dirty="0"/>
        </a:p>
      </dgm:t>
    </dgm:pt>
    <dgm:pt modelId="{9DE72843-0C69-4AF4-8E4C-DA51C7252F15}" type="parTrans" cxnId="{EACB3A97-DEF5-4406-A377-BE1185CD4862}">
      <dgm:prSet/>
      <dgm:spPr/>
      <dgm:t>
        <a:bodyPr/>
        <a:lstStyle/>
        <a:p>
          <a:endParaRPr lang="pt-BR"/>
        </a:p>
      </dgm:t>
    </dgm:pt>
    <dgm:pt modelId="{E33B07F0-75CA-432A-AB28-2B51A95FEB61}" type="sibTrans" cxnId="{EACB3A97-DEF5-4406-A377-BE1185CD4862}">
      <dgm:prSet/>
      <dgm:spPr/>
      <dgm:t>
        <a:bodyPr/>
        <a:lstStyle/>
        <a:p>
          <a:endParaRPr lang="pt-BR"/>
        </a:p>
      </dgm:t>
    </dgm:pt>
    <dgm:pt modelId="{4056D7BA-2AE2-465C-B6FA-14260CB26D8C}" type="pres">
      <dgm:prSet presAssocID="{4790F5C1-C43E-4297-BFC1-817628980186}" presName="linear" presStyleCnt="0">
        <dgm:presLayoutVars>
          <dgm:animLvl val="lvl"/>
          <dgm:resizeHandles val="exact"/>
        </dgm:presLayoutVars>
      </dgm:prSet>
      <dgm:spPr/>
    </dgm:pt>
    <dgm:pt modelId="{B52DFD15-BAB8-4969-BBC6-BFC02E29F21E}" type="pres">
      <dgm:prSet presAssocID="{0F3F9601-6D42-49BE-A0F4-0DB1548BED8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AF99A3D-4478-4666-9CCC-FE243B776064}" type="presOf" srcId="{4790F5C1-C43E-4297-BFC1-817628980186}" destId="{4056D7BA-2AE2-465C-B6FA-14260CB26D8C}" srcOrd="0" destOrd="0" presId="urn:microsoft.com/office/officeart/2005/8/layout/vList2"/>
    <dgm:cxn modelId="{61781861-1EE4-4A0A-BA0E-91DDB58DE2D7}" type="presOf" srcId="{0F3F9601-6D42-49BE-A0F4-0DB1548BED89}" destId="{B52DFD15-BAB8-4969-BBC6-BFC02E29F21E}" srcOrd="0" destOrd="0" presId="urn:microsoft.com/office/officeart/2005/8/layout/vList2"/>
    <dgm:cxn modelId="{EACB3A97-DEF5-4406-A377-BE1185CD4862}" srcId="{4790F5C1-C43E-4297-BFC1-817628980186}" destId="{0F3F9601-6D42-49BE-A0F4-0DB1548BED89}" srcOrd="0" destOrd="0" parTransId="{9DE72843-0C69-4AF4-8E4C-DA51C7252F15}" sibTransId="{E33B07F0-75CA-432A-AB28-2B51A95FEB61}"/>
    <dgm:cxn modelId="{E311F13C-93CC-4258-802E-5E43D9EA7DB8}" type="presParOf" srcId="{4056D7BA-2AE2-465C-B6FA-14260CB26D8C}" destId="{B52DFD15-BAB8-4969-BBC6-BFC02E29F21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DFD15-BAB8-4969-BBC6-BFC02E29F21E}">
      <dsp:nvSpPr>
        <dsp:cNvPr id="0" name=""/>
        <dsp:cNvSpPr/>
      </dsp:nvSpPr>
      <dsp:spPr>
        <a:xfrm>
          <a:off x="0" y="260615"/>
          <a:ext cx="18288000" cy="43173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https://www.canva.com/design/DAGmno073dY/xdTyi07G3ki8WXXeVO69FQ/edit?utm_content=DAGmno073dY&amp;utm_campaign=designshare&amp;utm_medium=link2&amp;utm_source=sharebutton</a:t>
          </a:r>
          <a:endParaRPr lang="pt-BR" sz="1800" kern="1200" dirty="0"/>
        </a:p>
      </dsp:txBody>
      <dsp:txXfrm>
        <a:off x="21075" y="281690"/>
        <a:ext cx="18245850" cy="38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2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44.gif"/><Relationship Id="rId10" Type="http://schemas.microsoft.com/office/2007/relationships/diagramDrawing" Target="../diagrams/drawing1.xml"/><Relationship Id="rId4" Type="http://schemas.openxmlformats.org/officeDocument/2006/relationships/image" Target="../media/image43.png"/><Relationship Id="rId9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73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74469" y="5833292"/>
            <a:ext cx="6806338" cy="6707337"/>
          </a:xfrm>
          <a:custGeom>
            <a:avLst/>
            <a:gdLst/>
            <a:ahLst/>
            <a:cxnLst/>
            <a:rect l="l" t="t" r="r" b="b"/>
            <a:pathLst>
              <a:path w="6806338" h="6707337">
                <a:moveTo>
                  <a:pt x="0" y="0"/>
                </a:moveTo>
                <a:lnTo>
                  <a:pt x="6806338" y="0"/>
                </a:lnTo>
                <a:lnTo>
                  <a:pt x="6806338" y="6707337"/>
                </a:lnTo>
                <a:lnTo>
                  <a:pt x="0" y="670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56138" y="5833292"/>
            <a:ext cx="5382034" cy="5382034"/>
          </a:xfrm>
          <a:custGeom>
            <a:avLst/>
            <a:gdLst/>
            <a:ahLst/>
            <a:cxnLst/>
            <a:rect l="l" t="t" r="r" b="b"/>
            <a:pathLst>
              <a:path w="5382034" h="5382034">
                <a:moveTo>
                  <a:pt x="0" y="0"/>
                </a:moveTo>
                <a:lnTo>
                  <a:pt x="5382033" y="0"/>
                </a:lnTo>
                <a:lnTo>
                  <a:pt x="5382033" y="5382034"/>
                </a:lnTo>
                <a:lnTo>
                  <a:pt x="0" y="5382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93417" y="1762691"/>
            <a:ext cx="11101165" cy="6761619"/>
          </a:xfrm>
          <a:custGeom>
            <a:avLst/>
            <a:gdLst/>
            <a:ahLst/>
            <a:cxnLst/>
            <a:rect l="l" t="t" r="r" b="b"/>
            <a:pathLst>
              <a:path w="11101165" h="6761619">
                <a:moveTo>
                  <a:pt x="0" y="0"/>
                </a:moveTo>
                <a:lnTo>
                  <a:pt x="11101166" y="0"/>
                </a:lnTo>
                <a:lnTo>
                  <a:pt x="11101166" y="6761618"/>
                </a:lnTo>
                <a:lnTo>
                  <a:pt x="0" y="6761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28700" y="72009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16159" y="2831055"/>
            <a:ext cx="2791499" cy="2791499"/>
          </a:xfrm>
          <a:custGeom>
            <a:avLst/>
            <a:gdLst/>
            <a:ahLst/>
            <a:cxnLst/>
            <a:rect l="l" t="t" r="r" b="b"/>
            <a:pathLst>
              <a:path w="2791499" h="2791499">
                <a:moveTo>
                  <a:pt x="0" y="0"/>
                </a:moveTo>
                <a:lnTo>
                  <a:pt x="2791499" y="0"/>
                </a:lnTo>
                <a:lnTo>
                  <a:pt x="2791499" y="2791499"/>
                </a:lnTo>
                <a:lnTo>
                  <a:pt x="0" y="2791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23454" y="2795843"/>
            <a:ext cx="7009600" cy="324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14"/>
              </a:lnSpc>
            </a:pPr>
            <a:r>
              <a:rPr lang="en-US" sz="12149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GIT E GITHUB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1869" y="6128691"/>
            <a:ext cx="11101165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4"/>
              </a:lnSpc>
            </a:pPr>
            <a:r>
              <a:rPr lang="en-US" sz="5499" spc="2183" dirty="0" err="1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Conhecendo</a:t>
            </a:r>
            <a:r>
              <a:rPr lang="en-US" sz="5499" spc="2183" dirty="0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...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B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7677" y="1961936"/>
            <a:ext cx="6176320" cy="1596300"/>
            <a:chOff x="0" y="0"/>
            <a:chExt cx="7961971" cy="2057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61971" cy="2057810"/>
            </a:xfrm>
            <a:custGeom>
              <a:avLst/>
              <a:gdLst/>
              <a:ahLst/>
              <a:cxnLst/>
              <a:rect l="l" t="t" r="r" b="b"/>
              <a:pathLst>
                <a:path w="7961971" h="2057810">
                  <a:moveTo>
                    <a:pt x="0" y="0"/>
                  </a:moveTo>
                  <a:lnTo>
                    <a:pt x="7961971" y="0"/>
                  </a:lnTo>
                  <a:lnTo>
                    <a:pt x="7961971" y="2057810"/>
                  </a:lnTo>
                  <a:lnTo>
                    <a:pt x="0" y="2057810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61971" cy="2095910"/>
            </a:xfrm>
            <a:prstGeom prst="rect">
              <a:avLst/>
            </a:prstGeom>
          </p:spPr>
          <p:txBody>
            <a:bodyPr lIns="77283" tIns="77283" rIns="77283" bIns="7728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9978" y="1885329"/>
            <a:ext cx="6039423" cy="1512390"/>
            <a:chOff x="0" y="0"/>
            <a:chExt cx="7785495" cy="19496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85495" cy="1949641"/>
            </a:xfrm>
            <a:custGeom>
              <a:avLst/>
              <a:gdLst/>
              <a:ahLst/>
              <a:cxnLst/>
              <a:rect l="l" t="t" r="r" b="b"/>
              <a:pathLst>
                <a:path w="7785495" h="1949641">
                  <a:moveTo>
                    <a:pt x="0" y="0"/>
                  </a:moveTo>
                  <a:lnTo>
                    <a:pt x="7785495" y="0"/>
                  </a:lnTo>
                  <a:lnTo>
                    <a:pt x="7785495" y="1949641"/>
                  </a:lnTo>
                  <a:lnTo>
                    <a:pt x="0" y="1949641"/>
                  </a:lnTo>
                  <a:close/>
                </a:path>
              </a:pathLst>
            </a:custGeom>
            <a:solidFill>
              <a:srgbClr val="5173C2"/>
            </a:solidFill>
            <a:ln w="5715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785495" cy="1987741"/>
            </a:xfrm>
            <a:prstGeom prst="rect">
              <a:avLst/>
            </a:prstGeom>
          </p:spPr>
          <p:txBody>
            <a:bodyPr lIns="77283" tIns="77283" rIns="77283" bIns="7728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23599" y="2345486"/>
            <a:ext cx="5810677" cy="62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3981" spc="163">
                <a:solidFill>
                  <a:srgbClr val="F6EED9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REPOSITÓRIO LOCAL: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47677" y="6585009"/>
            <a:ext cx="6176320" cy="1596300"/>
            <a:chOff x="0" y="0"/>
            <a:chExt cx="7961971" cy="20578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61971" cy="2057810"/>
            </a:xfrm>
            <a:custGeom>
              <a:avLst/>
              <a:gdLst/>
              <a:ahLst/>
              <a:cxnLst/>
              <a:rect l="l" t="t" r="r" b="b"/>
              <a:pathLst>
                <a:path w="7961971" h="2057810">
                  <a:moveTo>
                    <a:pt x="0" y="0"/>
                  </a:moveTo>
                  <a:lnTo>
                    <a:pt x="7961971" y="0"/>
                  </a:lnTo>
                  <a:lnTo>
                    <a:pt x="7961971" y="2057810"/>
                  </a:lnTo>
                  <a:lnTo>
                    <a:pt x="0" y="2057810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961971" cy="2095910"/>
            </a:xfrm>
            <a:prstGeom prst="rect">
              <a:avLst/>
            </a:prstGeom>
          </p:spPr>
          <p:txBody>
            <a:bodyPr lIns="77283" tIns="77283" rIns="77283" bIns="7728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9978" y="6508403"/>
            <a:ext cx="6039423" cy="1512390"/>
            <a:chOff x="0" y="0"/>
            <a:chExt cx="7785495" cy="1949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85495" cy="1949641"/>
            </a:xfrm>
            <a:custGeom>
              <a:avLst/>
              <a:gdLst/>
              <a:ahLst/>
              <a:cxnLst/>
              <a:rect l="l" t="t" r="r" b="b"/>
              <a:pathLst>
                <a:path w="7785495" h="1949641">
                  <a:moveTo>
                    <a:pt x="0" y="0"/>
                  </a:moveTo>
                  <a:lnTo>
                    <a:pt x="7785495" y="0"/>
                  </a:lnTo>
                  <a:lnTo>
                    <a:pt x="7785495" y="1949641"/>
                  </a:lnTo>
                  <a:lnTo>
                    <a:pt x="0" y="1949641"/>
                  </a:lnTo>
                  <a:close/>
                </a:path>
              </a:pathLst>
            </a:custGeom>
            <a:solidFill>
              <a:srgbClr val="5173C2"/>
            </a:solidFill>
            <a:ln w="5715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85495" cy="1987741"/>
            </a:xfrm>
            <a:prstGeom prst="rect">
              <a:avLst/>
            </a:prstGeom>
          </p:spPr>
          <p:txBody>
            <a:bodyPr lIns="77283" tIns="77283" rIns="77283" bIns="7728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23599" y="6968560"/>
            <a:ext cx="5810677" cy="62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3981" spc="163">
                <a:solidFill>
                  <a:srgbClr val="F6EED9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REPOSITÓRIO REMOTO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42921" y="959635"/>
            <a:ext cx="10016379" cy="387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5"/>
              </a:lnSpc>
            </a:pPr>
            <a:r>
              <a:rPr lang="en-US" sz="3286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É o repositório que está armazenado no seu computador, onde você faz todo o trabalho de desenvolvimento, como editar, adicionar e excluir arquivos. Ele mantém um histórico das mudanças feitas no código através de commits, permitindo que você trabalhe de forma isolada e offline. O repositório local serve para controlar as versões do seu código antes de sincronizá-lo com um repositório remoto.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42921" y="5437716"/>
            <a:ext cx="10016379" cy="387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5"/>
              </a:lnSpc>
            </a:pPr>
            <a:r>
              <a:rPr lang="en-US" sz="3286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É o repositório armazenado online, geralmente em plataformas como GitHub, GitLab ou Bitbucket. Ele serve para armazenar o código de forma centralizada, permitindo o acesso de outras pessoas e facilitando a colaboração entre desenvolvedores. O repositório remoto também funciona como um backup do código e é mantido sincronizado com o repositório local através de comandos como git pull e git push.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93417" y="1762691"/>
            <a:ext cx="11101165" cy="6761619"/>
          </a:xfrm>
          <a:custGeom>
            <a:avLst/>
            <a:gdLst/>
            <a:ahLst/>
            <a:cxnLst/>
            <a:rect l="l" t="t" r="r" b="b"/>
            <a:pathLst>
              <a:path w="11101165" h="6761619">
                <a:moveTo>
                  <a:pt x="0" y="0"/>
                </a:moveTo>
                <a:lnTo>
                  <a:pt x="11101166" y="0"/>
                </a:lnTo>
                <a:lnTo>
                  <a:pt x="11101166" y="6761618"/>
                </a:lnTo>
                <a:lnTo>
                  <a:pt x="0" y="6761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82702" y="7236857"/>
            <a:ext cx="3622021" cy="2309038"/>
          </a:xfrm>
          <a:custGeom>
            <a:avLst/>
            <a:gdLst/>
            <a:ahLst/>
            <a:cxnLst/>
            <a:rect l="l" t="t" r="r" b="b"/>
            <a:pathLst>
              <a:path w="3622021" h="2309038">
                <a:moveTo>
                  <a:pt x="0" y="0"/>
                </a:moveTo>
                <a:lnTo>
                  <a:pt x="3622021" y="0"/>
                </a:lnTo>
                <a:lnTo>
                  <a:pt x="3622021" y="2309038"/>
                </a:lnTo>
                <a:lnTo>
                  <a:pt x="0" y="2309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96370" y="6157214"/>
            <a:ext cx="2977403" cy="32718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202713" y="4339336"/>
            <a:ext cx="9882573" cy="181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30"/>
              </a:lnSpc>
            </a:pPr>
            <a:r>
              <a:rPr lang="en-US" sz="13330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OBRIGADO!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94EE02B6-B8D4-48D9-9A5D-D22D2A487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0740765"/>
              </p:ext>
            </p:extLst>
          </p:nvPr>
        </p:nvGraphicFramePr>
        <p:xfrm>
          <a:off x="0" y="9528173"/>
          <a:ext cx="18288000" cy="952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1618632"/>
            <a:ext cx="7049737" cy="7049737"/>
            <a:chOff x="0" y="0"/>
            <a:chExt cx="3241040" cy="3241040"/>
          </a:xfrm>
        </p:grpSpPr>
        <p:sp>
          <p:nvSpPr>
            <p:cNvPr id="3" name="Freeform 3"/>
            <p:cNvSpPr/>
            <p:nvPr/>
          </p:nvSpPr>
          <p:spPr>
            <a:xfrm>
              <a:off x="10160" y="12700"/>
              <a:ext cx="3228340" cy="186690"/>
            </a:xfrm>
            <a:custGeom>
              <a:avLst/>
              <a:gdLst/>
              <a:ahLst/>
              <a:cxnLst/>
              <a:rect l="l" t="t" r="r" b="b"/>
              <a:pathLst>
                <a:path w="3228340" h="18669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3101340" y="0"/>
                  </a:lnTo>
                  <a:cubicBezTo>
                    <a:pt x="3171190" y="0"/>
                    <a:pt x="3228340" y="57150"/>
                    <a:pt x="3228340" y="127000"/>
                  </a:cubicBezTo>
                  <a:lnTo>
                    <a:pt x="3228340" y="186690"/>
                  </a:lnTo>
                  <a:cubicBezTo>
                    <a:pt x="3228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5173C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" y="193040"/>
              <a:ext cx="3228340" cy="3041650"/>
            </a:xfrm>
            <a:custGeom>
              <a:avLst/>
              <a:gdLst/>
              <a:ahLst/>
              <a:cxnLst/>
              <a:rect l="l" t="t" r="r" b="b"/>
              <a:pathLst>
                <a:path w="3228340" h="304165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solidFill>
              <a:srgbClr val="F6F7F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" y="193040"/>
              <a:ext cx="3228340" cy="3041650"/>
            </a:xfrm>
            <a:custGeom>
              <a:avLst/>
              <a:gdLst/>
              <a:ahLst/>
              <a:cxnLst/>
              <a:rect l="l" t="t" r="r" b="b"/>
              <a:pathLst>
                <a:path w="3228340" h="304165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blipFill>
              <a:blip r:embed="rId2"/>
              <a:stretch>
                <a:fillRect l="-27758" r="-2775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241040" cy="3241040"/>
            </a:xfrm>
            <a:custGeom>
              <a:avLst/>
              <a:gdLst/>
              <a:ahLst/>
              <a:cxnLst/>
              <a:rect l="l" t="t" r="r" b="b"/>
              <a:pathLst>
                <a:path w="3241040" h="3241040">
                  <a:moveTo>
                    <a:pt x="3107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3107690" y="3241040"/>
                  </a:lnTo>
                  <a:cubicBezTo>
                    <a:pt x="3181350" y="3241040"/>
                    <a:pt x="3241040" y="3181350"/>
                    <a:pt x="3241040" y="3107690"/>
                  </a:cubicBezTo>
                  <a:lnTo>
                    <a:pt x="3241040" y="133350"/>
                  </a:lnTo>
                  <a:cubicBezTo>
                    <a:pt x="3241040" y="59690"/>
                    <a:pt x="3181350" y="0"/>
                    <a:pt x="3107690" y="0"/>
                  </a:cubicBezTo>
                  <a:close/>
                  <a:moveTo>
                    <a:pt x="133350" y="12700"/>
                  </a:moveTo>
                  <a:lnTo>
                    <a:pt x="3107690" y="12700"/>
                  </a:lnTo>
                  <a:cubicBezTo>
                    <a:pt x="3173730" y="12700"/>
                    <a:pt x="3228340" y="67310"/>
                    <a:pt x="3228340" y="133350"/>
                  </a:cubicBezTo>
                  <a:lnTo>
                    <a:pt x="3228340" y="186690"/>
                  </a:ln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close/>
                  <a:moveTo>
                    <a:pt x="3107690" y="3228340"/>
                  </a:move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3228340" y="199390"/>
                  </a:lnTo>
                  <a:lnTo>
                    <a:pt x="3228340" y="3107690"/>
                  </a:lnTo>
                  <a:cubicBezTo>
                    <a:pt x="3228340" y="3175000"/>
                    <a:pt x="3175000" y="3228340"/>
                    <a:pt x="3107690" y="3228340"/>
                  </a:cubicBezTo>
                  <a:close/>
                </a:path>
              </a:pathLst>
            </a:custGeom>
            <a:solidFill>
              <a:srgbClr val="1D364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49860" y="73660"/>
              <a:ext cx="299720" cy="63500"/>
            </a:xfrm>
            <a:custGeom>
              <a:avLst/>
              <a:gdLst/>
              <a:ahLst/>
              <a:cxnLst/>
              <a:rect l="l" t="t" r="r" b="b"/>
              <a:pathLst>
                <a:path w="299720" h="6350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FF7DB4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91820" y="88900"/>
              <a:ext cx="2508250" cy="33020"/>
            </a:xfrm>
            <a:custGeom>
              <a:avLst/>
              <a:gdLst/>
              <a:ahLst/>
              <a:cxnLst/>
              <a:rect l="l" t="t" r="r" b="b"/>
              <a:pathLst>
                <a:path w="2508250" h="33020">
                  <a:moveTo>
                    <a:pt x="2491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2491740" y="0"/>
                  </a:lnTo>
                  <a:cubicBezTo>
                    <a:pt x="2500630" y="0"/>
                    <a:pt x="2508250" y="7620"/>
                    <a:pt x="2508250" y="16510"/>
                  </a:cubicBezTo>
                  <a:lnTo>
                    <a:pt x="2508250" y="16510"/>
                  </a:lnTo>
                  <a:cubicBezTo>
                    <a:pt x="2506980" y="25400"/>
                    <a:pt x="2500630" y="33020"/>
                    <a:pt x="2491740" y="33020"/>
                  </a:cubicBezTo>
                  <a:close/>
                </a:path>
              </a:pathLst>
            </a:custGeom>
            <a:solidFill>
              <a:srgbClr val="5173C2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-935291" y="7087865"/>
            <a:ext cx="3927982" cy="3927982"/>
          </a:xfrm>
          <a:custGeom>
            <a:avLst/>
            <a:gdLst/>
            <a:ahLst/>
            <a:cxnLst/>
            <a:rect l="l" t="t" r="r" b="b"/>
            <a:pathLst>
              <a:path w="3927982" h="3927982">
                <a:moveTo>
                  <a:pt x="0" y="0"/>
                </a:moveTo>
                <a:lnTo>
                  <a:pt x="3927982" y="0"/>
                </a:lnTo>
                <a:lnTo>
                  <a:pt x="3927982" y="3927982"/>
                </a:lnTo>
                <a:lnTo>
                  <a:pt x="0" y="3927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29248" y="195672"/>
            <a:ext cx="2344985" cy="2344985"/>
          </a:xfrm>
          <a:custGeom>
            <a:avLst/>
            <a:gdLst/>
            <a:ahLst/>
            <a:cxnLst/>
            <a:rect l="l" t="t" r="r" b="b"/>
            <a:pathLst>
              <a:path w="2344985" h="2344985">
                <a:moveTo>
                  <a:pt x="0" y="0"/>
                </a:moveTo>
                <a:lnTo>
                  <a:pt x="2344985" y="0"/>
                </a:lnTo>
                <a:lnTo>
                  <a:pt x="2344985" y="2344985"/>
                </a:lnTo>
                <a:lnTo>
                  <a:pt x="0" y="2344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875064" y="2926892"/>
            <a:ext cx="9045815" cy="2424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59"/>
              </a:lnSpc>
            </a:pPr>
            <a:r>
              <a:rPr lang="en-US" sz="9087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O QUE É CONTROLE DE VERSÃO?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5924971"/>
            <a:ext cx="8115300" cy="3781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7"/>
              </a:lnSpc>
            </a:pPr>
            <a:r>
              <a:rPr lang="en-US" sz="3648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 controle de versão gerencia as alterações no código, permitindo acompanhar o histórico, reverter versões e colaborar sem sobrescrever o trabalho de outros desenvolvedores. Ele garante organização e flexibilidade no desenvolvimento de software.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43150" y="3585586"/>
            <a:ext cx="14080671" cy="5344886"/>
            <a:chOff x="0" y="0"/>
            <a:chExt cx="3708490" cy="14077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08490" cy="1407707"/>
            </a:xfrm>
            <a:custGeom>
              <a:avLst/>
              <a:gdLst/>
              <a:ahLst/>
              <a:cxnLst/>
              <a:rect l="l" t="t" r="r" b="b"/>
              <a:pathLst>
                <a:path w="3708490" h="1407707">
                  <a:moveTo>
                    <a:pt x="0" y="0"/>
                  </a:moveTo>
                  <a:lnTo>
                    <a:pt x="3708490" y="0"/>
                  </a:lnTo>
                  <a:lnTo>
                    <a:pt x="3708490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08490" cy="1445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1393" y="3161043"/>
            <a:ext cx="14080671" cy="5344886"/>
            <a:chOff x="0" y="0"/>
            <a:chExt cx="3708490" cy="1407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08490" cy="1407707"/>
            </a:xfrm>
            <a:custGeom>
              <a:avLst/>
              <a:gdLst/>
              <a:ahLst/>
              <a:cxnLst/>
              <a:rect l="l" t="t" r="r" b="b"/>
              <a:pathLst>
                <a:path w="3708490" h="1407707">
                  <a:moveTo>
                    <a:pt x="0" y="0"/>
                  </a:moveTo>
                  <a:lnTo>
                    <a:pt x="3708490" y="0"/>
                  </a:lnTo>
                  <a:lnTo>
                    <a:pt x="3708490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FD14D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708490" cy="1445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41930" y="2052889"/>
            <a:ext cx="2216309" cy="2216309"/>
          </a:xfrm>
          <a:custGeom>
            <a:avLst/>
            <a:gdLst/>
            <a:ahLst/>
            <a:cxnLst/>
            <a:rect l="l" t="t" r="r" b="b"/>
            <a:pathLst>
              <a:path w="2216309" h="2216309">
                <a:moveTo>
                  <a:pt x="0" y="0"/>
                </a:moveTo>
                <a:lnTo>
                  <a:pt x="2216310" y="0"/>
                </a:lnTo>
                <a:lnTo>
                  <a:pt x="2216310" y="2216309"/>
                </a:lnTo>
                <a:lnTo>
                  <a:pt x="0" y="2216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35843" y="1875907"/>
            <a:ext cx="2570272" cy="2570272"/>
          </a:xfrm>
          <a:custGeom>
            <a:avLst/>
            <a:gdLst/>
            <a:ahLst/>
            <a:cxnLst/>
            <a:rect l="l" t="t" r="r" b="b"/>
            <a:pathLst>
              <a:path w="2570272" h="2570272">
                <a:moveTo>
                  <a:pt x="0" y="0"/>
                </a:moveTo>
                <a:lnTo>
                  <a:pt x="2570272" y="0"/>
                </a:lnTo>
                <a:lnTo>
                  <a:pt x="2570272" y="2570272"/>
                </a:lnTo>
                <a:lnTo>
                  <a:pt x="0" y="2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79192" y="7437481"/>
            <a:ext cx="2185744" cy="2185744"/>
          </a:xfrm>
          <a:custGeom>
            <a:avLst/>
            <a:gdLst/>
            <a:ahLst/>
            <a:cxnLst/>
            <a:rect l="l" t="t" r="r" b="b"/>
            <a:pathLst>
              <a:path w="2185744" h="2185744">
                <a:moveTo>
                  <a:pt x="0" y="0"/>
                </a:moveTo>
                <a:lnTo>
                  <a:pt x="2185744" y="0"/>
                </a:lnTo>
                <a:lnTo>
                  <a:pt x="2185744" y="2185744"/>
                </a:lnTo>
                <a:lnTo>
                  <a:pt x="0" y="218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7388632"/>
            <a:ext cx="4100170" cy="2234593"/>
          </a:xfrm>
          <a:custGeom>
            <a:avLst/>
            <a:gdLst/>
            <a:ahLst/>
            <a:cxnLst/>
            <a:rect l="l" t="t" r="r" b="b"/>
            <a:pathLst>
              <a:path w="4100170" h="2234593">
                <a:moveTo>
                  <a:pt x="0" y="0"/>
                </a:moveTo>
                <a:lnTo>
                  <a:pt x="4100170" y="0"/>
                </a:lnTo>
                <a:lnTo>
                  <a:pt x="4100170" y="2234593"/>
                </a:lnTo>
                <a:lnTo>
                  <a:pt x="0" y="2234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11766" y="4730910"/>
            <a:ext cx="11664469" cy="263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3"/>
              </a:lnSpc>
            </a:pPr>
            <a:r>
              <a:rPr lang="en-US" sz="4032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 Git é um sistema de controle de versão distribuído que permite gerenciar alterações no código, rastrear histórico e facilitar a colaboração entre desenvolvedores, criando diferentes versões (branches) do projeto.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59129" y="723069"/>
            <a:ext cx="9528849" cy="126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6"/>
              </a:lnSpc>
            </a:pPr>
            <a:r>
              <a:rPr lang="en-US" sz="9394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O QUE É O GIT?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60239" y="2607876"/>
            <a:ext cx="5740077" cy="5740077"/>
            <a:chOff x="0" y="0"/>
            <a:chExt cx="3241040" cy="3241040"/>
          </a:xfrm>
        </p:grpSpPr>
        <p:sp>
          <p:nvSpPr>
            <p:cNvPr id="3" name="Freeform 3"/>
            <p:cNvSpPr/>
            <p:nvPr/>
          </p:nvSpPr>
          <p:spPr>
            <a:xfrm>
              <a:off x="10160" y="12700"/>
              <a:ext cx="3228340" cy="186690"/>
            </a:xfrm>
            <a:custGeom>
              <a:avLst/>
              <a:gdLst/>
              <a:ahLst/>
              <a:cxnLst/>
              <a:rect l="l" t="t" r="r" b="b"/>
              <a:pathLst>
                <a:path w="3228340" h="18669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3101340" y="0"/>
                  </a:lnTo>
                  <a:cubicBezTo>
                    <a:pt x="3171190" y="0"/>
                    <a:pt x="3228340" y="57150"/>
                    <a:pt x="3228340" y="127000"/>
                  </a:cubicBezTo>
                  <a:lnTo>
                    <a:pt x="3228340" y="186690"/>
                  </a:lnTo>
                  <a:cubicBezTo>
                    <a:pt x="3228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FFD14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" y="193040"/>
              <a:ext cx="3228340" cy="3041650"/>
            </a:xfrm>
            <a:custGeom>
              <a:avLst/>
              <a:gdLst/>
              <a:ahLst/>
              <a:cxnLst/>
              <a:rect l="l" t="t" r="r" b="b"/>
              <a:pathLst>
                <a:path w="3228340" h="304165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solidFill>
              <a:srgbClr val="F6F7F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" y="193040"/>
              <a:ext cx="3228340" cy="3041650"/>
            </a:xfrm>
            <a:custGeom>
              <a:avLst/>
              <a:gdLst/>
              <a:ahLst/>
              <a:cxnLst/>
              <a:rect l="l" t="t" r="r" b="b"/>
              <a:pathLst>
                <a:path w="3228340" h="304165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blipFill>
              <a:blip r:embed="rId2"/>
              <a:stretch>
                <a:fillRect l="-44334" r="-4433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241040" cy="3241040"/>
            </a:xfrm>
            <a:custGeom>
              <a:avLst/>
              <a:gdLst/>
              <a:ahLst/>
              <a:cxnLst/>
              <a:rect l="l" t="t" r="r" b="b"/>
              <a:pathLst>
                <a:path w="3241040" h="3241040">
                  <a:moveTo>
                    <a:pt x="3107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3107690" y="3241040"/>
                  </a:lnTo>
                  <a:cubicBezTo>
                    <a:pt x="3181350" y="3241040"/>
                    <a:pt x="3241040" y="3181350"/>
                    <a:pt x="3241040" y="3107690"/>
                  </a:cubicBezTo>
                  <a:lnTo>
                    <a:pt x="3241040" y="133350"/>
                  </a:lnTo>
                  <a:cubicBezTo>
                    <a:pt x="3241040" y="59690"/>
                    <a:pt x="3181350" y="0"/>
                    <a:pt x="3107690" y="0"/>
                  </a:cubicBezTo>
                  <a:close/>
                  <a:moveTo>
                    <a:pt x="133350" y="12700"/>
                  </a:moveTo>
                  <a:lnTo>
                    <a:pt x="3107690" y="12700"/>
                  </a:lnTo>
                  <a:cubicBezTo>
                    <a:pt x="3173730" y="12700"/>
                    <a:pt x="3228340" y="67310"/>
                    <a:pt x="3228340" y="133350"/>
                  </a:cubicBezTo>
                  <a:lnTo>
                    <a:pt x="3228340" y="186690"/>
                  </a:ln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close/>
                  <a:moveTo>
                    <a:pt x="3107690" y="3228340"/>
                  </a:move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3228340" y="199390"/>
                  </a:lnTo>
                  <a:lnTo>
                    <a:pt x="3228340" y="3107690"/>
                  </a:lnTo>
                  <a:cubicBezTo>
                    <a:pt x="3228340" y="3175000"/>
                    <a:pt x="3175000" y="3228340"/>
                    <a:pt x="3107690" y="3228340"/>
                  </a:cubicBezTo>
                  <a:close/>
                </a:path>
              </a:pathLst>
            </a:custGeom>
            <a:solidFill>
              <a:srgbClr val="1D364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49860" y="73660"/>
              <a:ext cx="299720" cy="63500"/>
            </a:xfrm>
            <a:custGeom>
              <a:avLst/>
              <a:gdLst/>
              <a:ahLst/>
              <a:cxnLst/>
              <a:rect l="l" t="t" r="r" b="b"/>
              <a:pathLst>
                <a:path w="299720" h="6350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5173C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91820" y="88900"/>
              <a:ext cx="2508250" cy="33020"/>
            </a:xfrm>
            <a:custGeom>
              <a:avLst/>
              <a:gdLst/>
              <a:ahLst/>
              <a:cxnLst/>
              <a:rect l="l" t="t" r="r" b="b"/>
              <a:pathLst>
                <a:path w="2508250" h="33020">
                  <a:moveTo>
                    <a:pt x="2491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2491740" y="0"/>
                  </a:lnTo>
                  <a:cubicBezTo>
                    <a:pt x="2500630" y="0"/>
                    <a:pt x="2508250" y="7620"/>
                    <a:pt x="2508250" y="16510"/>
                  </a:cubicBezTo>
                  <a:lnTo>
                    <a:pt x="2508250" y="16510"/>
                  </a:lnTo>
                  <a:cubicBezTo>
                    <a:pt x="2506980" y="25400"/>
                    <a:pt x="2500630" y="33020"/>
                    <a:pt x="2491740" y="33020"/>
                  </a:cubicBezTo>
                  <a:close/>
                </a:path>
              </a:pathLst>
            </a:custGeom>
            <a:solidFill>
              <a:srgbClr val="FFD14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501644" y="2127527"/>
            <a:ext cx="5020426" cy="1858784"/>
            <a:chOff x="0" y="0"/>
            <a:chExt cx="5438141" cy="20134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38141" cy="2013441"/>
            </a:xfrm>
            <a:custGeom>
              <a:avLst/>
              <a:gdLst/>
              <a:ahLst/>
              <a:cxnLst/>
              <a:rect l="l" t="t" r="r" b="b"/>
              <a:pathLst>
                <a:path w="5438141" h="2013441">
                  <a:moveTo>
                    <a:pt x="0" y="0"/>
                  </a:moveTo>
                  <a:lnTo>
                    <a:pt x="5438141" y="0"/>
                  </a:lnTo>
                  <a:lnTo>
                    <a:pt x="5438141" y="2013441"/>
                  </a:lnTo>
                  <a:lnTo>
                    <a:pt x="0" y="2013441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38141" cy="2051541"/>
            </a:xfrm>
            <a:prstGeom prst="rect">
              <a:avLst/>
            </a:prstGeom>
          </p:spPr>
          <p:txBody>
            <a:bodyPr lIns="42165" tIns="42165" rIns="42165" bIns="4216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91802" y="2024301"/>
            <a:ext cx="4982023" cy="1776855"/>
            <a:chOff x="0" y="0"/>
            <a:chExt cx="5396543" cy="19246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96543" cy="1924695"/>
            </a:xfrm>
            <a:custGeom>
              <a:avLst/>
              <a:gdLst/>
              <a:ahLst/>
              <a:cxnLst/>
              <a:rect l="l" t="t" r="r" b="b"/>
              <a:pathLst>
                <a:path w="5396543" h="1924695">
                  <a:moveTo>
                    <a:pt x="0" y="0"/>
                  </a:moveTo>
                  <a:lnTo>
                    <a:pt x="5396543" y="0"/>
                  </a:lnTo>
                  <a:lnTo>
                    <a:pt x="5396543" y="1924695"/>
                  </a:lnTo>
                  <a:lnTo>
                    <a:pt x="0" y="1924695"/>
                  </a:lnTo>
                  <a:close/>
                </a:path>
              </a:pathLst>
            </a:custGeom>
            <a:solidFill>
              <a:srgbClr val="F6EED9"/>
            </a:solidFill>
            <a:ln w="28575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396543" cy="1962795"/>
            </a:xfrm>
            <a:prstGeom prst="rect">
              <a:avLst/>
            </a:prstGeom>
          </p:spPr>
          <p:txBody>
            <a:bodyPr lIns="42165" tIns="42165" rIns="42165" bIns="4216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630902" y="249594"/>
            <a:ext cx="2919264" cy="3090017"/>
          </a:xfrm>
          <a:custGeom>
            <a:avLst/>
            <a:gdLst/>
            <a:ahLst/>
            <a:cxnLst/>
            <a:rect l="l" t="t" r="r" b="b"/>
            <a:pathLst>
              <a:path w="2919264" h="3090017">
                <a:moveTo>
                  <a:pt x="0" y="0"/>
                </a:moveTo>
                <a:lnTo>
                  <a:pt x="2919264" y="0"/>
                </a:lnTo>
                <a:lnTo>
                  <a:pt x="2919264" y="3090018"/>
                </a:lnTo>
                <a:lnTo>
                  <a:pt x="0" y="30900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755104" y="2589524"/>
            <a:ext cx="4255420" cy="75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2"/>
              </a:lnSpc>
            </a:pPr>
            <a:r>
              <a:rPr lang="en-US" sz="5497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E O GITHUB?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62459" y="4338872"/>
            <a:ext cx="8364145" cy="507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6"/>
              </a:lnSpc>
            </a:pPr>
            <a:r>
              <a:rPr lang="en-US" sz="3860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 GitHub é uma plataforma online que hospeda repositórios Git, permitindo armazenar, compartilhar e colaborar em projetos de código. Ele facilita o gerenciamento de versões, a revisão de código por equipes e a integração com outras ferramentas de desenvolvimento, tornando a colaboração mais eficiente e organizada.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B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2930" y="0"/>
            <a:ext cx="6490115" cy="1766029"/>
            <a:chOff x="0" y="0"/>
            <a:chExt cx="5438141" cy="14797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38141" cy="1479775"/>
            </a:xfrm>
            <a:custGeom>
              <a:avLst/>
              <a:gdLst/>
              <a:ahLst/>
              <a:cxnLst/>
              <a:rect l="l" t="t" r="r" b="b"/>
              <a:pathLst>
                <a:path w="5438141" h="1479775">
                  <a:moveTo>
                    <a:pt x="0" y="0"/>
                  </a:moveTo>
                  <a:lnTo>
                    <a:pt x="5438141" y="0"/>
                  </a:lnTo>
                  <a:lnTo>
                    <a:pt x="5438141" y="1479775"/>
                  </a:lnTo>
                  <a:lnTo>
                    <a:pt x="0" y="1479775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38141" cy="1517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54955" y="86010"/>
            <a:ext cx="6440470" cy="1680019"/>
            <a:chOff x="0" y="0"/>
            <a:chExt cx="5396543" cy="1407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96543" cy="1407707"/>
            </a:xfrm>
            <a:custGeom>
              <a:avLst/>
              <a:gdLst/>
              <a:ahLst/>
              <a:cxnLst/>
              <a:rect l="l" t="t" r="r" b="b"/>
              <a:pathLst>
                <a:path w="5396543" h="1407707">
                  <a:moveTo>
                    <a:pt x="0" y="0"/>
                  </a:moveTo>
                  <a:lnTo>
                    <a:pt x="5396543" y="0"/>
                  </a:lnTo>
                  <a:lnTo>
                    <a:pt x="5396543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6EED9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96543" cy="1445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2346705"/>
            <a:ext cx="1654139" cy="1630079"/>
          </a:xfrm>
          <a:custGeom>
            <a:avLst/>
            <a:gdLst/>
            <a:ahLst/>
            <a:cxnLst/>
            <a:rect l="l" t="t" r="r" b="b"/>
            <a:pathLst>
              <a:path w="1654139" h="163007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4434269"/>
            <a:ext cx="1654139" cy="1630079"/>
          </a:xfrm>
          <a:custGeom>
            <a:avLst/>
            <a:gdLst/>
            <a:ahLst/>
            <a:cxnLst/>
            <a:rect l="l" t="t" r="r" b="b"/>
            <a:pathLst>
              <a:path w="1654139" h="163007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6694082"/>
            <a:ext cx="1654139" cy="1630079"/>
          </a:xfrm>
          <a:custGeom>
            <a:avLst/>
            <a:gdLst/>
            <a:ahLst/>
            <a:cxnLst/>
            <a:rect l="l" t="t" r="r" b="b"/>
            <a:pathLst>
              <a:path w="1654139" h="1630079">
                <a:moveTo>
                  <a:pt x="0" y="0"/>
                </a:moveTo>
                <a:lnTo>
                  <a:pt x="1654139" y="0"/>
                </a:lnTo>
                <a:lnTo>
                  <a:pt x="1654139" y="1630079"/>
                </a:lnTo>
                <a:lnTo>
                  <a:pt x="0" y="163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14030" y="7155158"/>
            <a:ext cx="2814192" cy="2681157"/>
          </a:xfrm>
          <a:custGeom>
            <a:avLst/>
            <a:gdLst/>
            <a:ahLst/>
            <a:cxnLst/>
            <a:rect l="l" t="t" r="r" b="b"/>
            <a:pathLst>
              <a:path w="2814192" h="2681157">
                <a:moveTo>
                  <a:pt x="0" y="0"/>
                </a:moveTo>
                <a:lnTo>
                  <a:pt x="2814192" y="0"/>
                </a:lnTo>
                <a:lnTo>
                  <a:pt x="2814192" y="2681158"/>
                </a:lnTo>
                <a:lnTo>
                  <a:pt x="0" y="2681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705070" y="239340"/>
            <a:ext cx="4965834" cy="145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4"/>
              </a:lnSpc>
            </a:pPr>
            <a:r>
              <a:rPr lang="en-US" sz="5460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CONCEITOS BÁSICOS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6949" y="2462220"/>
            <a:ext cx="11517081" cy="166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Branch (Ramo):</a:t>
            </a:r>
            <a:r>
              <a:rPr lang="en-US" sz="3140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Uma branch é uma versão paralela do código, onde você pode trabalhar em novas funcionalidades ou correções sem afetar o código principal. Ao finalizar o trabalho, as alterações podem ser mescladas de volta à branch principal.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6949" y="6694174"/>
            <a:ext cx="11494103" cy="166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Commit:</a:t>
            </a:r>
            <a:r>
              <a:rPr lang="en-US" sz="3140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Um commit é um registro de uma alteração feita no código. Cada commit inclui uma mensagem explicando o que foi alterado, permitindo que você acompanhe o histórico do projeto e reverta alterações, se necessário.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4047" y="2883601"/>
            <a:ext cx="1203444" cy="63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4047" y="4971164"/>
            <a:ext cx="1203444" cy="63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4047" y="7230977"/>
            <a:ext cx="1203444" cy="632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4700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96949" y="4578197"/>
            <a:ext cx="11494103" cy="166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Repositório:</a:t>
            </a:r>
            <a:r>
              <a:rPr lang="en-US" sz="3140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Um repositório é um local onde o código e o histórico de versões de um projeto são armazenados. Pode ser local (no seu computador) ou remoto (em plataformas como GitHub).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4222" y="5693358"/>
            <a:ext cx="8325843" cy="7977672"/>
          </a:xfrm>
          <a:custGeom>
            <a:avLst/>
            <a:gdLst/>
            <a:ahLst/>
            <a:cxnLst/>
            <a:rect l="l" t="t" r="r" b="b"/>
            <a:pathLst>
              <a:path w="8325843" h="7977672">
                <a:moveTo>
                  <a:pt x="0" y="0"/>
                </a:moveTo>
                <a:lnTo>
                  <a:pt x="8325844" y="0"/>
                </a:lnTo>
                <a:lnTo>
                  <a:pt x="8325844" y="7977672"/>
                </a:lnTo>
                <a:lnTo>
                  <a:pt x="0" y="797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3179" y="2371326"/>
            <a:ext cx="5047838" cy="6958172"/>
          </a:xfrm>
          <a:custGeom>
            <a:avLst/>
            <a:gdLst/>
            <a:ahLst/>
            <a:cxnLst/>
            <a:rect l="l" t="t" r="r" b="b"/>
            <a:pathLst>
              <a:path w="5047838" h="6958172">
                <a:moveTo>
                  <a:pt x="0" y="0"/>
                </a:moveTo>
                <a:lnTo>
                  <a:pt x="5047837" y="0"/>
                </a:lnTo>
                <a:lnTo>
                  <a:pt x="5047837" y="6958173"/>
                </a:lnTo>
                <a:lnTo>
                  <a:pt x="0" y="695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5067" y="3851291"/>
            <a:ext cx="3404062" cy="4114800"/>
          </a:xfrm>
          <a:custGeom>
            <a:avLst/>
            <a:gdLst/>
            <a:ahLst/>
            <a:cxnLst/>
            <a:rect l="l" t="t" r="r" b="b"/>
            <a:pathLst>
              <a:path w="3404062" h="4114800">
                <a:moveTo>
                  <a:pt x="0" y="0"/>
                </a:moveTo>
                <a:lnTo>
                  <a:pt x="3404061" y="0"/>
                </a:lnTo>
                <a:lnTo>
                  <a:pt x="34040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55828" y="4390897"/>
            <a:ext cx="9053782" cy="322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48"/>
              </a:lnSpc>
            </a:pPr>
            <a:r>
              <a:rPr lang="en-US" sz="12182" i="1">
                <a:solidFill>
                  <a:srgbClr val="1D3642"/>
                </a:solidFill>
                <a:latin typeface="Chau Philomene Italics"/>
                <a:ea typeface="Chau Philomene Italics"/>
                <a:cs typeface="Chau Philomene Italics"/>
                <a:sym typeface="Chau Philomene Italics"/>
              </a:rPr>
              <a:t>CRIANDO UM REPOSITÓRIO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1038" y="267935"/>
            <a:ext cx="7114007" cy="1645895"/>
            <a:chOff x="0" y="0"/>
            <a:chExt cx="6395991" cy="14797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95991" cy="1479775"/>
            </a:xfrm>
            <a:custGeom>
              <a:avLst/>
              <a:gdLst/>
              <a:ahLst/>
              <a:cxnLst/>
              <a:rect l="l" t="t" r="r" b="b"/>
              <a:pathLst>
                <a:path w="6395991" h="1479775">
                  <a:moveTo>
                    <a:pt x="0" y="0"/>
                  </a:moveTo>
                  <a:lnTo>
                    <a:pt x="6395991" y="0"/>
                  </a:lnTo>
                  <a:lnTo>
                    <a:pt x="6395991" y="1479775"/>
                  </a:lnTo>
                  <a:lnTo>
                    <a:pt x="0" y="1479775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395991" cy="1517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43569"/>
            <a:ext cx="7014988" cy="1565736"/>
            <a:chOff x="0" y="0"/>
            <a:chExt cx="6306966" cy="1407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06967" cy="1407707"/>
            </a:xfrm>
            <a:custGeom>
              <a:avLst/>
              <a:gdLst/>
              <a:ahLst/>
              <a:cxnLst/>
              <a:rect l="l" t="t" r="r" b="b"/>
              <a:pathLst>
                <a:path w="6306967" h="1407707">
                  <a:moveTo>
                    <a:pt x="0" y="0"/>
                  </a:moveTo>
                  <a:lnTo>
                    <a:pt x="6306967" y="0"/>
                  </a:lnTo>
                  <a:lnTo>
                    <a:pt x="6306967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FD14D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306966" cy="1445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144500" y="5917804"/>
            <a:ext cx="5143500" cy="4114800"/>
          </a:xfrm>
          <a:custGeom>
            <a:avLst/>
            <a:gdLst/>
            <a:ahLst/>
            <a:cxnLst/>
            <a:rect l="l" t="t" r="r" b="b"/>
            <a:pathLst>
              <a:path w="5143500" h="41148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42645" y="1090883"/>
            <a:ext cx="7168659" cy="3320234"/>
          </a:xfrm>
          <a:custGeom>
            <a:avLst/>
            <a:gdLst/>
            <a:ahLst/>
            <a:cxnLst/>
            <a:rect l="l" t="t" r="r" b="b"/>
            <a:pathLst>
              <a:path w="7168659" h="3320234">
                <a:moveTo>
                  <a:pt x="0" y="0"/>
                </a:moveTo>
                <a:lnTo>
                  <a:pt x="7168659" y="0"/>
                </a:lnTo>
                <a:lnTo>
                  <a:pt x="7168659" y="3320234"/>
                </a:lnTo>
                <a:lnTo>
                  <a:pt x="0" y="332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556" b="-789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4693" y="3033412"/>
            <a:ext cx="9776138" cy="592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2046" lvl="1" indent="-466023" algn="l">
              <a:lnSpc>
                <a:spcPts val="6777"/>
              </a:lnSpc>
              <a:buFont typeface="Arial"/>
              <a:buChar char="•"/>
            </a:pPr>
            <a:r>
              <a:rPr lang="en-US" sz="4317" spc="17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Faça login e clique no ícone de + no canto superior direito.</a:t>
            </a:r>
          </a:p>
          <a:p>
            <a:pPr marL="932046" lvl="1" indent="-466023" algn="l">
              <a:lnSpc>
                <a:spcPts val="6777"/>
              </a:lnSpc>
              <a:buFont typeface="Arial"/>
              <a:buChar char="•"/>
            </a:pPr>
            <a:r>
              <a:rPr lang="en-US" sz="4317" spc="17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Selecione "New repository".</a:t>
            </a:r>
          </a:p>
          <a:p>
            <a:pPr marL="932046" lvl="1" indent="-466023" algn="l">
              <a:lnSpc>
                <a:spcPts val="6777"/>
              </a:lnSpc>
              <a:buFont typeface="Arial"/>
              <a:buChar char="•"/>
            </a:pPr>
            <a:r>
              <a:rPr lang="en-US" sz="4317" spc="17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Dê um nome para o repositório, como "meu-projeto".</a:t>
            </a:r>
          </a:p>
          <a:p>
            <a:pPr marL="932046" lvl="1" indent="-466023" algn="l">
              <a:lnSpc>
                <a:spcPts val="6777"/>
              </a:lnSpc>
              <a:buFont typeface="Arial"/>
              <a:buChar char="•"/>
            </a:pPr>
            <a:r>
              <a:rPr lang="en-US" sz="4317" spc="17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Marque "Public" e clique em "Create repository".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5770" y="414869"/>
            <a:ext cx="7646606" cy="116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8569" spc="351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NO GITHUB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1038" y="267935"/>
            <a:ext cx="7114007" cy="1645895"/>
            <a:chOff x="0" y="0"/>
            <a:chExt cx="6395991" cy="14797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95991" cy="1479775"/>
            </a:xfrm>
            <a:custGeom>
              <a:avLst/>
              <a:gdLst/>
              <a:ahLst/>
              <a:cxnLst/>
              <a:rect l="l" t="t" r="r" b="b"/>
              <a:pathLst>
                <a:path w="6395991" h="1479775">
                  <a:moveTo>
                    <a:pt x="0" y="0"/>
                  </a:moveTo>
                  <a:lnTo>
                    <a:pt x="6395991" y="0"/>
                  </a:lnTo>
                  <a:lnTo>
                    <a:pt x="6395991" y="1479775"/>
                  </a:lnTo>
                  <a:lnTo>
                    <a:pt x="0" y="1479775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395991" cy="1517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43569"/>
            <a:ext cx="7014988" cy="1565736"/>
            <a:chOff x="0" y="0"/>
            <a:chExt cx="6306966" cy="1407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06967" cy="1407707"/>
            </a:xfrm>
            <a:custGeom>
              <a:avLst/>
              <a:gdLst/>
              <a:ahLst/>
              <a:cxnLst/>
              <a:rect l="l" t="t" r="r" b="b"/>
              <a:pathLst>
                <a:path w="6306967" h="1407707">
                  <a:moveTo>
                    <a:pt x="0" y="0"/>
                  </a:moveTo>
                  <a:lnTo>
                    <a:pt x="6306967" y="0"/>
                  </a:lnTo>
                  <a:lnTo>
                    <a:pt x="6306967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FD14D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306966" cy="1445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325960" y="2798505"/>
            <a:ext cx="5143500" cy="4114800"/>
          </a:xfrm>
          <a:custGeom>
            <a:avLst/>
            <a:gdLst/>
            <a:ahLst/>
            <a:cxnLst/>
            <a:rect l="l" t="t" r="r" b="b"/>
            <a:pathLst>
              <a:path w="5143500" h="41148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6904" y="6746870"/>
            <a:ext cx="9825741" cy="1228335"/>
          </a:xfrm>
          <a:custGeom>
            <a:avLst/>
            <a:gdLst/>
            <a:ahLst/>
            <a:cxnLst/>
            <a:rect l="l" t="t" r="r" b="b"/>
            <a:pathLst>
              <a:path w="9825741" h="1228335">
                <a:moveTo>
                  <a:pt x="0" y="0"/>
                </a:moveTo>
                <a:lnTo>
                  <a:pt x="9825741" y="0"/>
                </a:lnTo>
                <a:lnTo>
                  <a:pt x="9825741" y="1228334"/>
                </a:lnTo>
                <a:lnTo>
                  <a:pt x="0" y="1228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533" t="-719316" r="-121179" b="-57426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04023" y="3803608"/>
            <a:ext cx="9776138" cy="251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2046" lvl="1" indent="-466023" algn="l">
              <a:lnSpc>
                <a:spcPts val="6777"/>
              </a:lnSpc>
              <a:buFont typeface="Arial"/>
              <a:buChar char="•"/>
            </a:pPr>
            <a:r>
              <a:rPr lang="en-US" sz="4317" spc="17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Copie a URL do repositório recém-criado.</a:t>
            </a:r>
          </a:p>
          <a:p>
            <a:pPr marL="932046" lvl="1" indent="-466023" algn="l">
              <a:lnSpc>
                <a:spcPts val="6777"/>
              </a:lnSpc>
              <a:buFont typeface="Arial"/>
              <a:buChar char="•"/>
            </a:pPr>
            <a:r>
              <a:rPr lang="en-US" sz="4317" spc="17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Execute o comando: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5770" y="414869"/>
            <a:ext cx="7646606" cy="116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8569" spc="351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NO TERMINAL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36194" y="2106146"/>
            <a:ext cx="5486868" cy="9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1429">
                <a:solidFill>
                  <a:srgbClr val="1D364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para clonar o repositório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BB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2930" y="0"/>
            <a:ext cx="6490115" cy="1766029"/>
            <a:chOff x="0" y="0"/>
            <a:chExt cx="5438141" cy="14797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38141" cy="1479775"/>
            </a:xfrm>
            <a:custGeom>
              <a:avLst/>
              <a:gdLst/>
              <a:ahLst/>
              <a:cxnLst/>
              <a:rect l="l" t="t" r="r" b="b"/>
              <a:pathLst>
                <a:path w="5438141" h="1479775">
                  <a:moveTo>
                    <a:pt x="0" y="0"/>
                  </a:moveTo>
                  <a:lnTo>
                    <a:pt x="5438141" y="0"/>
                  </a:lnTo>
                  <a:lnTo>
                    <a:pt x="5438141" y="1479775"/>
                  </a:lnTo>
                  <a:lnTo>
                    <a:pt x="0" y="1479775"/>
                  </a:lnTo>
                  <a:close/>
                </a:path>
              </a:pathLst>
            </a:custGeom>
            <a:solidFill>
              <a:srgbClr val="1D3642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38141" cy="1517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54955" y="86010"/>
            <a:ext cx="6440470" cy="1680019"/>
            <a:chOff x="0" y="0"/>
            <a:chExt cx="5396543" cy="1407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96543" cy="1407707"/>
            </a:xfrm>
            <a:custGeom>
              <a:avLst/>
              <a:gdLst/>
              <a:ahLst/>
              <a:cxnLst/>
              <a:rect l="l" t="t" r="r" b="b"/>
              <a:pathLst>
                <a:path w="5396543" h="1407707">
                  <a:moveTo>
                    <a:pt x="0" y="0"/>
                  </a:moveTo>
                  <a:lnTo>
                    <a:pt x="5396543" y="0"/>
                  </a:lnTo>
                  <a:lnTo>
                    <a:pt x="5396543" y="1407707"/>
                  </a:lnTo>
                  <a:lnTo>
                    <a:pt x="0" y="1407707"/>
                  </a:lnTo>
                  <a:close/>
                </a:path>
              </a:pathLst>
            </a:custGeom>
            <a:solidFill>
              <a:srgbClr val="F6EED9"/>
            </a:solidFill>
            <a:ln w="38100" cap="sq">
              <a:solidFill>
                <a:srgbClr val="1D3642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96543" cy="1445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06985" y="8087539"/>
            <a:ext cx="2155656" cy="1583427"/>
          </a:xfrm>
          <a:custGeom>
            <a:avLst/>
            <a:gdLst/>
            <a:ahLst/>
            <a:cxnLst/>
            <a:rect l="l" t="t" r="r" b="b"/>
            <a:pathLst>
              <a:path w="2155656" h="1583427">
                <a:moveTo>
                  <a:pt x="0" y="0"/>
                </a:moveTo>
                <a:lnTo>
                  <a:pt x="2155656" y="0"/>
                </a:lnTo>
                <a:lnTo>
                  <a:pt x="2155656" y="1583427"/>
                </a:lnTo>
                <a:lnTo>
                  <a:pt x="0" y="1583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75666" y="4708198"/>
            <a:ext cx="5649850" cy="794510"/>
          </a:xfrm>
          <a:custGeom>
            <a:avLst/>
            <a:gdLst/>
            <a:ahLst/>
            <a:cxnLst/>
            <a:rect l="l" t="t" r="r" b="b"/>
            <a:pathLst>
              <a:path w="5649850" h="794510">
                <a:moveTo>
                  <a:pt x="0" y="0"/>
                </a:moveTo>
                <a:lnTo>
                  <a:pt x="5649850" y="0"/>
                </a:lnTo>
                <a:lnTo>
                  <a:pt x="5649850" y="794510"/>
                </a:lnTo>
                <a:lnTo>
                  <a:pt x="0" y="794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491" t="-668756" r="-193606" b="-82763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416464" y="3487663"/>
            <a:ext cx="5973127" cy="901239"/>
          </a:xfrm>
          <a:custGeom>
            <a:avLst/>
            <a:gdLst/>
            <a:ahLst/>
            <a:cxnLst/>
            <a:rect l="l" t="t" r="r" b="b"/>
            <a:pathLst>
              <a:path w="5973127" h="901239">
                <a:moveTo>
                  <a:pt x="0" y="0"/>
                </a:moveTo>
                <a:lnTo>
                  <a:pt x="5973127" y="0"/>
                </a:lnTo>
                <a:lnTo>
                  <a:pt x="5973127" y="901239"/>
                </a:lnTo>
                <a:lnTo>
                  <a:pt x="0" y="901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352" t="-576061" r="-149210" b="-59358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53164" y="2290274"/>
            <a:ext cx="2442739" cy="740189"/>
          </a:xfrm>
          <a:custGeom>
            <a:avLst/>
            <a:gdLst/>
            <a:ahLst/>
            <a:cxnLst/>
            <a:rect l="l" t="t" r="r" b="b"/>
            <a:pathLst>
              <a:path w="2442739" h="740189">
                <a:moveTo>
                  <a:pt x="0" y="0"/>
                </a:moveTo>
                <a:lnTo>
                  <a:pt x="2442739" y="0"/>
                </a:lnTo>
                <a:lnTo>
                  <a:pt x="2442739" y="740189"/>
                </a:lnTo>
                <a:lnTo>
                  <a:pt x="0" y="740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2376" t="-2161294" r="-1127938" b="-85793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341138" y="5826558"/>
            <a:ext cx="7324177" cy="739784"/>
          </a:xfrm>
          <a:custGeom>
            <a:avLst/>
            <a:gdLst/>
            <a:ahLst/>
            <a:cxnLst/>
            <a:rect l="l" t="t" r="r" b="b"/>
            <a:pathLst>
              <a:path w="7324177" h="739784">
                <a:moveTo>
                  <a:pt x="0" y="0"/>
                </a:moveTo>
                <a:lnTo>
                  <a:pt x="7324177" y="0"/>
                </a:lnTo>
                <a:lnTo>
                  <a:pt x="7324177" y="739784"/>
                </a:lnTo>
                <a:lnTo>
                  <a:pt x="0" y="7397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4425" t="-750329" r="-162808" b="-113910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969249" y="6937817"/>
            <a:ext cx="6696066" cy="718262"/>
          </a:xfrm>
          <a:custGeom>
            <a:avLst/>
            <a:gdLst/>
            <a:ahLst/>
            <a:cxnLst/>
            <a:rect l="l" t="t" r="r" b="b"/>
            <a:pathLst>
              <a:path w="6696066" h="718262">
                <a:moveTo>
                  <a:pt x="0" y="0"/>
                </a:moveTo>
                <a:lnTo>
                  <a:pt x="6696066" y="0"/>
                </a:lnTo>
                <a:lnTo>
                  <a:pt x="6696066" y="718262"/>
                </a:lnTo>
                <a:lnTo>
                  <a:pt x="0" y="718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462" t="-802006" r="-127600" b="-71870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37308" y="7977074"/>
            <a:ext cx="3751162" cy="902178"/>
          </a:xfrm>
          <a:custGeom>
            <a:avLst/>
            <a:gdLst/>
            <a:ahLst/>
            <a:cxnLst/>
            <a:rect l="l" t="t" r="r" b="b"/>
            <a:pathLst>
              <a:path w="3751162" h="902178">
                <a:moveTo>
                  <a:pt x="0" y="0"/>
                </a:moveTo>
                <a:lnTo>
                  <a:pt x="3751162" y="0"/>
                </a:lnTo>
                <a:lnTo>
                  <a:pt x="3751162" y="902179"/>
                </a:lnTo>
                <a:lnTo>
                  <a:pt x="0" y="9021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2188" t="-738822" r="-374450" b="-67354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705070" y="596070"/>
            <a:ext cx="4965834" cy="745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4"/>
              </a:lnSpc>
            </a:pPr>
            <a:r>
              <a:rPr lang="en-US" sz="5460">
                <a:solidFill>
                  <a:srgbClr val="1D3642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COMANDOS UTEIS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2597" y="4904869"/>
            <a:ext cx="11517081" cy="43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Configurar nome de usuário: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597" y="3741490"/>
            <a:ext cx="11517081" cy="43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Configurar e-mail: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2597" y="2459784"/>
            <a:ext cx="11517081" cy="43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Inicializar um repositório Git: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2597" y="5995866"/>
            <a:ext cx="5758541" cy="43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Clonar um repositório remoto: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2597" y="7052117"/>
            <a:ext cx="6520681" cy="43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Adicionar um repositório remoto: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2597" y="8227579"/>
            <a:ext cx="6520681" cy="43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3140" b="1">
                <a:solidFill>
                  <a:srgbClr val="1D364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Excluir um arquivo do repositório: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549</Words>
  <Application>Microsoft Office PowerPoint</Application>
  <PresentationFormat>Personalizar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Chau Philomene</vt:lpstr>
      <vt:lpstr>Chau Philomene Italics</vt:lpstr>
      <vt:lpstr>Glacial Indifference Bold</vt:lpstr>
      <vt:lpstr>Glacial Indifference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GIT e GITHUB - Italo </dc:title>
  <cp:lastModifiedBy>Usuário</cp:lastModifiedBy>
  <cp:revision>2</cp:revision>
  <dcterms:created xsi:type="dcterms:W3CDTF">2006-08-16T00:00:00Z</dcterms:created>
  <dcterms:modified xsi:type="dcterms:W3CDTF">2025-05-06T13:39:19Z</dcterms:modified>
  <dc:identifier>DAGmno073dY</dc:identifier>
</cp:coreProperties>
</file>